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672" r:id="rId1"/>
  </p:sldMasterIdLst>
  <p:notesMasterIdLst>
    <p:notesMasterId r:id="rId12"/>
  </p:notesMasterIdLst>
  <p:handoutMasterIdLst>
    <p:handoutMasterId r:id="rId13"/>
  </p:handoutMasterIdLst>
  <p:sldIdLst>
    <p:sldId id="256" r:id="rId2"/>
    <p:sldId id="271" r:id="rId3"/>
    <p:sldId id="260" r:id="rId4"/>
    <p:sldId id="346" r:id="rId5"/>
    <p:sldId id="345" r:id="rId6"/>
    <p:sldId id="347" r:id="rId7"/>
    <p:sldId id="348" r:id="rId8"/>
    <p:sldId id="349" r:id="rId9"/>
    <p:sldId id="350" r:id="rId10"/>
    <p:sldId id="259" r:id="rId11"/>
  </p:sldIdLst>
  <p:sldSz cx="10691813" cy="7559675"/>
  <p:notesSz cx="6807200" cy="9939338"/>
  <p:defaultTextStyle>
    <a:defPPr>
      <a:defRPr lang="zh-TW"/>
    </a:defPPr>
    <a:lvl1pPr marL="0" algn="l" defTabSz="995507" rtl="0" eaLnBrk="1" latinLnBrk="0" hangingPunct="1">
      <a:defRPr sz="1960" kern="1200">
        <a:solidFill>
          <a:schemeClr val="tx1"/>
        </a:solidFill>
        <a:latin typeface="+mn-lt"/>
        <a:ea typeface="+mn-ea"/>
        <a:cs typeface="+mn-cs"/>
      </a:defRPr>
    </a:lvl1pPr>
    <a:lvl2pPr marL="497754" algn="l" defTabSz="995507" rtl="0" eaLnBrk="1" latinLnBrk="0" hangingPunct="1">
      <a:defRPr sz="1960" kern="1200">
        <a:solidFill>
          <a:schemeClr val="tx1"/>
        </a:solidFill>
        <a:latin typeface="+mn-lt"/>
        <a:ea typeface="+mn-ea"/>
        <a:cs typeface="+mn-cs"/>
      </a:defRPr>
    </a:lvl2pPr>
    <a:lvl3pPr marL="995507" algn="l" defTabSz="995507" rtl="0" eaLnBrk="1" latinLnBrk="0" hangingPunct="1">
      <a:defRPr sz="1960" kern="1200">
        <a:solidFill>
          <a:schemeClr val="tx1"/>
        </a:solidFill>
        <a:latin typeface="+mn-lt"/>
        <a:ea typeface="+mn-ea"/>
        <a:cs typeface="+mn-cs"/>
      </a:defRPr>
    </a:lvl3pPr>
    <a:lvl4pPr marL="1493261" algn="l" defTabSz="995507" rtl="0" eaLnBrk="1" latinLnBrk="0" hangingPunct="1">
      <a:defRPr sz="1960" kern="1200">
        <a:solidFill>
          <a:schemeClr val="tx1"/>
        </a:solidFill>
        <a:latin typeface="+mn-lt"/>
        <a:ea typeface="+mn-ea"/>
        <a:cs typeface="+mn-cs"/>
      </a:defRPr>
    </a:lvl4pPr>
    <a:lvl5pPr marL="1991015" algn="l" defTabSz="995507" rtl="0" eaLnBrk="1" latinLnBrk="0" hangingPunct="1">
      <a:defRPr sz="1960" kern="1200">
        <a:solidFill>
          <a:schemeClr val="tx1"/>
        </a:solidFill>
        <a:latin typeface="+mn-lt"/>
        <a:ea typeface="+mn-ea"/>
        <a:cs typeface="+mn-cs"/>
      </a:defRPr>
    </a:lvl5pPr>
    <a:lvl6pPr marL="2488768" algn="l" defTabSz="995507" rtl="0" eaLnBrk="1" latinLnBrk="0" hangingPunct="1">
      <a:defRPr sz="1960" kern="1200">
        <a:solidFill>
          <a:schemeClr val="tx1"/>
        </a:solidFill>
        <a:latin typeface="+mn-lt"/>
        <a:ea typeface="+mn-ea"/>
        <a:cs typeface="+mn-cs"/>
      </a:defRPr>
    </a:lvl6pPr>
    <a:lvl7pPr marL="2986522" algn="l" defTabSz="995507" rtl="0" eaLnBrk="1" latinLnBrk="0" hangingPunct="1">
      <a:defRPr sz="1960" kern="1200">
        <a:solidFill>
          <a:schemeClr val="tx1"/>
        </a:solidFill>
        <a:latin typeface="+mn-lt"/>
        <a:ea typeface="+mn-ea"/>
        <a:cs typeface="+mn-cs"/>
      </a:defRPr>
    </a:lvl7pPr>
    <a:lvl8pPr marL="3484275" algn="l" defTabSz="995507" rtl="0" eaLnBrk="1" latinLnBrk="0" hangingPunct="1">
      <a:defRPr sz="1960" kern="1200">
        <a:solidFill>
          <a:schemeClr val="tx1"/>
        </a:solidFill>
        <a:latin typeface="+mn-lt"/>
        <a:ea typeface="+mn-ea"/>
        <a:cs typeface="+mn-cs"/>
      </a:defRPr>
    </a:lvl8pPr>
    <a:lvl9pPr marL="3982029" algn="l" defTabSz="995507" rtl="0" eaLnBrk="1" latinLnBrk="0" hangingPunct="1">
      <a:defRPr sz="196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604" userDrawn="1">
          <p15:clr>
            <a:srgbClr val="A4A3A4"/>
          </p15:clr>
        </p15:guide>
        <p15:guide id="2" pos="3368" userDrawn="1">
          <p15:clr>
            <a:srgbClr val="A4A3A4"/>
          </p15:clr>
        </p15:guide>
        <p15:guide id="3" pos="147" userDrawn="1">
          <p15:clr>
            <a:srgbClr val="A4A3A4"/>
          </p15:clr>
        </p15:guide>
        <p15:guide id="4" pos="6588" userDrawn="1">
          <p15:clr>
            <a:srgbClr val="A4A3A4"/>
          </p15:clr>
        </p15:guide>
        <p15:guide id="5" orient="horz" pos="2177" userDrawn="1">
          <p15:clr>
            <a:srgbClr val="A4A3A4"/>
          </p15:clr>
        </p15:guide>
        <p15:guide id="6" orient="horz" pos="265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399"/>
    <a:srgbClr val="B95B22"/>
    <a:srgbClr val="7DABA0"/>
    <a:srgbClr val="0000FF"/>
    <a:srgbClr val="8064A2"/>
    <a:srgbClr val="E6E6E6"/>
    <a:srgbClr val="A7C1BA"/>
    <a:srgbClr val="546886"/>
    <a:srgbClr val="7E91AE"/>
    <a:srgbClr val="AAB7C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淺色樣式 3 - 輔色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DBED569-4797-4DF1-A0F4-6AAB3CD982D8}" styleName="淺色樣式 3 - 輔色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844" autoAdjust="0"/>
    <p:restoredTop sz="94660"/>
  </p:normalViewPr>
  <p:slideViewPr>
    <p:cSldViewPr snapToGrid="0" showGuides="1">
      <p:cViewPr>
        <p:scale>
          <a:sx n="66" d="100"/>
          <a:sy n="66" d="100"/>
        </p:scale>
        <p:origin x="2688" y="882"/>
      </p:cViewPr>
      <p:guideLst>
        <p:guide orient="horz" pos="4604"/>
        <p:guide pos="3368"/>
        <p:guide pos="147"/>
        <p:guide pos="6588"/>
        <p:guide orient="horz" pos="2177"/>
        <p:guide orient="horz" pos="2653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66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787" cy="49869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55838" y="0"/>
            <a:ext cx="2949787" cy="49869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0BBC05-1547-4237-BFA2-EEE0A6C5E91E}" type="datetimeFigureOut">
              <a:rPr lang="zh-TW" altLang="en-US" smtClean="0"/>
              <a:t>2018/6/5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9440647"/>
            <a:ext cx="2949787" cy="4986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55838" y="9440647"/>
            <a:ext cx="2949787" cy="4986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C8F41D-AC69-4C68-BEC3-EE9F03C02BB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84896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787" cy="49869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55838" y="0"/>
            <a:ext cx="2949787" cy="49869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83E553-C705-4F59-AEDA-CC62A22573A6}" type="datetimeFigureOut">
              <a:rPr lang="zh-TW" altLang="en-US" smtClean="0"/>
              <a:t>2018/6/5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031875" y="1243013"/>
            <a:ext cx="4743450" cy="33543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0720" y="4783307"/>
            <a:ext cx="5445760" cy="3913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9440647"/>
            <a:ext cx="2949787" cy="4986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55838" y="9440647"/>
            <a:ext cx="2949787" cy="4986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0A54AB-43EE-48C7-86CD-B468F67AF3F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617469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95507" rtl="0" eaLnBrk="1" latinLnBrk="0" hangingPunct="1">
      <a:defRPr sz="1306" kern="1200">
        <a:solidFill>
          <a:schemeClr val="tx1"/>
        </a:solidFill>
        <a:latin typeface="+mn-lt"/>
        <a:ea typeface="+mn-ea"/>
        <a:cs typeface="+mn-cs"/>
      </a:defRPr>
    </a:lvl1pPr>
    <a:lvl2pPr marL="497754" algn="l" defTabSz="995507" rtl="0" eaLnBrk="1" latinLnBrk="0" hangingPunct="1">
      <a:defRPr sz="1306" kern="1200">
        <a:solidFill>
          <a:schemeClr val="tx1"/>
        </a:solidFill>
        <a:latin typeface="+mn-lt"/>
        <a:ea typeface="+mn-ea"/>
        <a:cs typeface="+mn-cs"/>
      </a:defRPr>
    </a:lvl2pPr>
    <a:lvl3pPr marL="995507" algn="l" defTabSz="995507" rtl="0" eaLnBrk="1" latinLnBrk="0" hangingPunct="1">
      <a:defRPr sz="1306" kern="1200">
        <a:solidFill>
          <a:schemeClr val="tx1"/>
        </a:solidFill>
        <a:latin typeface="+mn-lt"/>
        <a:ea typeface="+mn-ea"/>
        <a:cs typeface="+mn-cs"/>
      </a:defRPr>
    </a:lvl3pPr>
    <a:lvl4pPr marL="1493261" algn="l" defTabSz="995507" rtl="0" eaLnBrk="1" latinLnBrk="0" hangingPunct="1">
      <a:defRPr sz="1306" kern="1200">
        <a:solidFill>
          <a:schemeClr val="tx1"/>
        </a:solidFill>
        <a:latin typeface="+mn-lt"/>
        <a:ea typeface="+mn-ea"/>
        <a:cs typeface="+mn-cs"/>
      </a:defRPr>
    </a:lvl4pPr>
    <a:lvl5pPr marL="1991015" algn="l" defTabSz="995507" rtl="0" eaLnBrk="1" latinLnBrk="0" hangingPunct="1">
      <a:defRPr sz="1306" kern="1200">
        <a:solidFill>
          <a:schemeClr val="tx1"/>
        </a:solidFill>
        <a:latin typeface="+mn-lt"/>
        <a:ea typeface="+mn-ea"/>
        <a:cs typeface="+mn-cs"/>
      </a:defRPr>
    </a:lvl5pPr>
    <a:lvl6pPr marL="2488768" algn="l" defTabSz="995507" rtl="0" eaLnBrk="1" latinLnBrk="0" hangingPunct="1">
      <a:defRPr sz="1306" kern="1200">
        <a:solidFill>
          <a:schemeClr val="tx1"/>
        </a:solidFill>
        <a:latin typeface="+mn-lt"/>
        <a:ea typeface="+mn-ea"/>
        <a:cs typeface="+mn-cs"/>
      </a:defRPr>
    </a:lvl6pPr>
    <a:lvl7pPr marL="2986522" algn="l" defTabSz="995507" rtl="0" eaLnBrk="1" latinLnBrk="0" hangingPunct="1">
      <a:defRPr sz="1306" kern="1200">
        <a:solidFill>
          <a:schemeClr val="tx1"/>
        </a:solidFill>
        <a:latin typeface="+mn-lt"/>
        <a:ea typeface="+mn-ea"/>
        <a:cs typeface="+mn-cs"/>
      </a:defRPr>
    </a:lvl7pPr>
    <a:lvl8pPr marL="3484275" algn="l" defTabSz="995507" rtl="0" eaLnBrk="1" latinLnBrk="0" hangingPunct="1">
      <a:defRPr sz="1306" kern="1200">
        <a:solidFill>
          <a:schemeClr val="tx1"/>
        </a:solidFill>
        <a:latin typeface="+mn-lt"/>
        <a:ea typeface="+mn-ea"/>
        <a:cs typeface="+mn-cs"/>
      </a:defRPr>
    </a:lvl8pPr>
    <a:lvl9pPr marL="3982029" algn="l" defTabSz="995507" rtl="0" eaLnBrk="1" latinLnBrk="0" hangingPunct="1">
      <a:defRPr sz="130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0A54AB-43EE-48C7-86CD-B468F67AF3F3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914436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0A54AB-43EE-48C7-86CD-B468F67AF3F3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977847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0A54AB-43EE-48C7-86CD-B468F67AF3F3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001060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0A54AB-43EE-48C7-86CD-B468F67AF3F3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38260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0A54AB-43EE-48C7-86CD-B468F67AF3F3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867304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0A54AB-43EE-48C7-86CD-B468F67AF3F3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781847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5E92F356-8F70-42C5-9E73-65CF37BA1F0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519"/>
            <a:ext cx="10691813" cy="7558636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88062" y="7305368"/>
            <a:ext cx="392252" cy="253787"/>
          </a:xfrm>
        </p:spPr>
        <p:txBody>
          <a:bodyPr/>
          <a:lstStyle>
            <a:lvl1pPr algn="ctr">
              <a:defRPr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C6168AB9-7095-4804-BE0D-527563067091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37652" y="124833"/>
            <a:ext cx="9138599" cy="868227"/>
          </a:xfrm>
        </p:spPr>
        <p:txBody>
          <a:bodyPr>
            <a:normAutofit/>
          </a:bodyPr>
          <a:lstStyle>
            <a:lvl1pPr>
              <a:defRPr sz="4400" b="1" spc="300" baseline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4368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68AB9-7095-4804-BE0D-52756306709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428529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651329" y="402483"/>
            <a:ext cx="2305422" cy="6406475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35063" y="402483"/>
            <a:ext cx="6782619" cy="6406475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68AB9-7095-4804-BE0D-52756306709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665528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7D284708-F56E-483A-862E-9576BB61438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519"/>
            <a:ext cx="10691813" cy="7558636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37652" y="124833"/>
            <a:ext cx="9138599" cy="868227"/>
          </a:xfrm>
        </p:spPr>
        <p:txBody>
          <a:bodyPr>
            <a:normAutofit/>
          </a:bodyPr>
          <a:lstStyle>
            <a:lvl1pPr>
              <a:defRPr sz="4400" b="1" spc="300" baseline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1ED14051-FBF4-4BE6-A64A-347AB9D1C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88062" y="7305368"/>
            <a:ext cx="392252" cy="253787"/>
          </a:xfrm>
        </p:spPr>
        <p:txBody>
          <a:bodyPr/>
          <a:lstStyle>
            <a:lvl1pPr algn="ctr">
              <a:defRPr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C6168AB9-7095-4804-BE0D-527563067091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732861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14A736A7-5DDF-450C-85AA-20ADCBA7E1B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519"/>
            <a:ext cx="10691813" cy="7558636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37652" y="124833"/>
            <a:ext cx="9138599" cy="868227"/>
          </a:xfrm>
        </p:spPr>
        <p:txBody>
          <a:bodyPr>
            <a:normAutofit/>
          </a:bodyPr>
          <a:lstStyle>
            <a:lvl1pPr>
              <a:defRPr sz="4400" b="1" spc="300" baseline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8F4FF092-0082-47F8-AC1E-74E318EE4A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88062" y="7305368"/>
            <a:ext cx="392252" cy="253787"/>
          </a:xfrm>
        </p:spPr>
        <p:txBody>
          <a:bodyPr/>
          <a:lstStyle>
            <a:lvl1pPr algn="ctr">
              <a:defRPr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C6168AB9-7095-4804-BE0D-527563067091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405442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9B8F171D-38A0-49F4-95A7-38B5A98359A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519"/>
            <a:ext cx="10691813" cy="7558636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137652" y="124833"/>
            <a:ext cx="9138599" cy="868227"/>
          </a:xfrm>
        </p:spPr>
        <p:txBody>
          <a:bodyPr>
            <a:normAutofit/>
          </a:bodyPr>
          <a:lstStyle>
            <a:lvl1pPr>
              <a:defRPr sz="4400" b="1" spc="300" baseline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BC700F26-ED27-4BE5-80E5-602E410E91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88062" y="7305368"/>
            <a:ext cx="392252" cy="253787"/>
          </a:xfrm>
        </p:spPr>
        <p:txBody>
          <a:bodyPr/>
          <a:lstStyle>
            <a:lvl1pPr algn="ctr">
              <a:defRPr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C6168AB9-7095-4804-BE0D-527563067091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119217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C23D2697-4AED-4031-B1AE-B5A5149F2F9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519"/>
            <a:ext cx="10691813" cy="7558636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137652" y="124833"/>
            <a:ext cx="9138599" cy="868227"/>
          </a:xfrm>
        </p:spPr>
        <p:txBody>
          <a:bodyPr>
            <a:normAutofit/>
          </a:bodyPr>
          <a:lstStyle>
            <a:lvl1pPr>
              <a:defRPr sz="4400" b="1" spc="300" baseline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128BF424-1C58-41C5-9D4C-5D2DDB67FD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88062" y="7305368"/>
            <a:ext cx="392252" cy="253787"/>
          </a:xfrm>
        </p:spPr>
        <p:txBody>
          <a:bodyPr/>
          <a:lstStyle>
            <a:lvl1pPr algn="ctr">
              <a:defRPr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C6168AB9-7095-4804-BE0D-527563067091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075696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86155" y="7305368"/>
            <a:ext cx="2405658" cy="254307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C6168AB9-7095-4804-BE0D-527563067091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37652" y="124833"/>
            <a:ext cx="9138599" cy="868227"/>
          </a:xfrm>
        </p:spPr>
        <p:txBody>
          <a:bodyPr>
            <a:normAutofit/>
          </a:bodyPr>
          <a:lstStyle>
            <a:lvl1pPr>
              <a:defRPr sz="4400" b="1" spc="300" baseline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75332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86155" y="7305368"/>
            <a:ext cx="2405658" cy="254307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C6168AB9-7095-4804-BE0D-527563067091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37652" y="124833"/>
            <a:ext cx="9138599" cy="868227"/>
          </a:xfrm>
        </p:spPr>
        <p:txBody>
          <a:bodyPr>
            <a:normAutofit/>
          </a:bodyPr>
          <a:lstStyle>
            <a:lvl1pPr>
              <a:defRPr sz="4400" b="1" spc="300" baseline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97125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455" y="503978"/>
            <a:ext cx="3448388" cy="1763924"/>
          </a:xfrm>
        </p:spPr>
        <p:txBody>
          <a:bodyPr anchor="b"/>
          <a:lstStyle>
            <a:lvl1pPr>
              <a:defRPr sz="3527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45413" y="1088455"/>
            <a:ext cx="5412730" cy="5372269"/>
          </a:xfrm>
        </p:spPr>
        <p:txBody>
          <a:bodyPr/>
          <a:lstStyle>
            <a:lvl1pPr>
              <a:defRPr sz="3527"/>
            </a:lvl1pPr>
            <a:lvl2pPr>
              <a:defRPr sz="3086"/>
            </a:lvl2pPr>
            <a:lvl3pPr>
              <a:defRPr sz="2646"/>
            </a:lvl3pPr>
            <a:lvl4pPr>
              <a:defRPr sz="2205"/>
            </a:lvl4pPr>
            <a:lvl5pPr>
              <a:defRPr sz="2205"/>
            </a:lvl5pPr>
            <a:lvl6pPr>
              <a:defRPr sz="2205"/>
            </a:lvl6pPr>
            <a:lvl7pPr>
              <a:defRPr sz="2205"/>
            </a:lvl7pPr>
            <a:lvl8pPr>
              <a:defRPr sz="2205"/>
            </a:lvl8pPr>
            <a:lvl9pPr>
              <a:defRPr sz="2205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36455" y="2267902"/>
            <a:ext cx="3448388" cy="4201570"/>
          </a:xfrm>
        </p:spPr>
        <p:txBody>
          <a:bodyPr/>
          <a:lstStyle>
            <a:lvl1pPr marL="0" indent="0">
              <a:buNone/>
              <a:defRPr sz="1764"/>
            </a:lvl1pPr>
            <a:lvl2pPr marL="503972" indent="0">
              <a:buNone/>
              <a:defRPr sz="1543"/>
            </a:lvl2pPr>
            <a:lvl3pPr marL="1007943" indent="0">
              <a:buNone/>
              <a:defRPr sz="1323"/>
            </a:lvl3pPr>
            <a:lvl4pPr marL="1511915" indent="0">
              <a:buNone/>
              <a:defRPr sz="1102"/>
            </a:lvl4pPr>
            <a:lvl5pPr marL="2015886" indent="0">
              <a:buNone/>
              <a:defRPr sz="1102"/>
            </a:lvl5pPr>
            <a:lvl6pPr marL="2519858" indent="0">
              <a:buNone/>
              <a:defRPr sz="1102"/>
            </a:lvl6pPr>
            <a:lvl7pPr marL="3023829" indent="0">
              <a:buNone/>
              <a:defRPr sz="1102"/>
            </a:lvl7pPr>
            <a:lvl8pPr marL="3527801" indent="0">
              <a:buNone/>
              <a:defRPr sz="1102"/>
            </a:lvl8pPr>
            <a:lvl9pPr marL="4031772" indent="0">
              <a:buNone/>
              <a:defRPr sz="1102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68AB9-7095-4804-BE0D-52756306709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239027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455" y="503978"/>
            <a:ext cx="3448388" cy="1763924"/>
          </a:xfrm>
        </p:spPr>
        <p:txBody>
          <a:bodyPr anchor="b"/>
          <a:lstStyle>
            <a:lvl1pPr>
              <a:defRPr sz="3527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545413" y="1088455"/>
            <a:ext cx="5412730" cy="5372269"/>
          </a:xfrm>
        </p:spPr>
        <p:txBody>
          <a:bodyPr anchor="t"/>
          <a:lstStyle>
            <a:lvl1pPr marL="0" indent="0">
              <a:buNone/>
              <a:defRPr sz="3527"/>
            </a:lvl1pPr>
            <a:lvl2pPr marL="503972" indent="0">
              <a:buNone/>
              <a:defRPr sz="3086"/>
            </a:lvl2pPr>
            <a:lvl3pPr marL="1007943" indent="0">
              <a:buNone/>
              <a:defRPr sz="2646"/>
            </a:lvl3pPr>
            <a:lvl4pPr marL="1511915" indent="0">
              <a:buNone/>
              <a:defRPr sz="2205"/>
            </a:lvl4pPr>
            <a:lvl5pPr marL="2015886" indent="0">
              <a:buNone/>
              <a:defRPr sz="2205"/>
            </a:lvl5pPr>
            <a:lvl6pPr marL="2519858" indent="0">
              <a:buNone/>
              <a:defRPr sz="2205"/>
            </a:lvl6pPr>
            <a:lvl7pPr marL="3023829" indent="0">
              <a:buNone/>
              <a:defRPr sz="2205"/>
            </a:lvl7pPr>
            <a:lvl8pPr marL="3527801" indent="0">
              <a:buNone/>
              <a:defRPr sz="2205"/>
            </a:lvl8pPr>
            <a:lvl9pPr marL="4031772" indent="0">
              <a:buNone/>
              <a:defRPr sz="2205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36455" y="2267902"/>
            <a:ext cx="3448388" cy="4201570"/>
          </a:xfrm>
        </p:spPr>
        <p:txBody>
          <a:bodyPr/>
          <a:lstStyle>
            <a:lvl1pPr marL="0" indent="0">
              <a:buNone/>
              <a:defRPr sz="1764"/>
            </a:lvl1pPr>
            <a:lvl2pPr marL="503972" indent="0">
              <a:buNone/>
              <a:defRPr sz="1543"/>
            </a:lvl2pPr>
            <a:lvl3pPr marL="1007943" indent="0">
              <a:buNone/>
              <a:defRPr sz="1323"/>
            </a:lvl3pPr>
            <a:lvl4pPr marL="1511915" indent="0">
              <a:buNone/>
              <a:defRPr sz="1102"/>
            </a:lvl4pPr>
            <a:lvl5pPr marL="2015886" indent="0">
              <a:buNone/>
              <a:defRPr sz="1102"/>
            </a:lvl5pPr>
            <a:lvl6pPr marL="2519858" indent="0">
              <a:buNone/>
              <a:defRPr sz="1102"/>
            </a:lvl6pPr>
            <a:lvl7pPr marL="3023829" indent="0">
              <a:buNone/>
              <a:defRPr sz="1102"/>
            </a:lvl7pPr>
            <a:lvl8pPr marL="3527801" indent="0">
              <a:buNone/>
              <a:defRPr sz="1102"/>
            </a:lvl8pPr>
            <a:lvl9pPr marL="4031772" indent="0">
              <a:buNone/>
              <a:defRPr sz="1102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68AB9-7095-4804-BE0D-52756306709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087193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35062" y="402484"/>
            <a:ext cx="9221689" cy="1461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5062" y="2012414"/>
            <a:ext cx="9221689" cy="47965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35062" y="7006700"/>
            <a:ext cx="2405658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41663" y="7006700"/>
            <a:ext cx="3608487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51093" y="7006700"/>
            <a:ext cx="2405658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168AB9-7095-4804-BE0D-52756306709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693941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1007943" rtl="0" eaLnBrk="1" latinLnBrk="0" hangingPunct="1">
        <a:lnSpc>
          <a:spcPct val="90000"/>
        </a:lnSpc>
        <a:spcBef>
          <a:spcPct val="0"/>
        </a:spcBef>
        <a:buNone/>
        <a:defRPr sz="485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1986" indent="-251986" algn="l" defTabSz="1007943" rtl="0" eaLnBrk="1" latinLnBrk="0" hangingPunct="1">
        <a:lnSpc>
          <a:spcPct val="90000"/>
        </a:lnSpc>
        <a:spcBef>
          <a:spcPts val="1102"/>
        </a:spcBef>
        <a:buFont typeface="Arial" panose="020B0604020202020204" pitchFamily="34" charset="0"/>
        <a:buChar char="•"/>
        <a:defRPr sz="3086" kern="1200">
          <a:solidFill>
            <a:schemeClr val="tx1"/>
          </a:solidFill>
          <a:latin typeface="+mn-lt"/>
          <a:ea typeface="+mn-ea"/>
          <a:cs typeface="+mn-cs"/>
        </a:defRPr>
      </a:lvl1pPr>
      <a:lvl2pPr marL="755957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646" kern="1200">
          <a:solidFill>
            <a:schemeClr val="tx1"/>
          </a:solidFill>
          <a:latin typeface="+mn-lt"/>
          <a:ea typeface="+mn-ea"/>
          <a:cs typeface="+mn-cs"/>
        </a:defRPr>
      </a:lvl2pPr>
      <a:lvl3pPr marL="1259929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3pPr>
      <a:lvl4pPr marL="1763900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267872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771844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275815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779787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283758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72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943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915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886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858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829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801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772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ncl.ucar.edu/Document/Graphics/color_table_gallery.shtml" TargetMode="External"/><Relationship Id="rId5" Type="http://schemas.openxmlformats.org/officeDocument/2006/relationships/hyperlink" Target="https://matplotlib.org/gallery/color/colormap_reference.html#sphx-glr-gallery-color-colormap-reference-py" TargetMode="Externa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5713" y="0"/>
            <a:ext cx="8224384" cy="5184549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DEC5093D-D958-4A5C-8B0C-04A65999391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0691813" cy="7558636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7671469" y="7065527"/>
            <a:ext cx="207300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500" b="1" spc="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中華民國</a:t>
            </a:r>
            <a:r>
              <a:rPr lang="en-US" altLang="zh-TW" sz="1500" b="1" spc="1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107</a:t>
            </a:r>
            <a:r>
              <a:rPr lang="zh-TW" altLang="en-US" sz="1500" b="1" spc="1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年</a:t>
            </a:r>
            <a:r>
              <a:rPr lang="en-US" altLang="zh-TW" sz="1500" b="1" spc="1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04</a:t>
            </a:r>
            <a:r>
              <a:rPr lang="zh-TW" altLang="en-US" sz="1500" b="1" spc="1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月</a:t>
            </a:r>
            <a:endParaRPr lang="zh-TW" altLang="en-US" sz="1500" b="1" spc="1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244311" y="6140697"/>
            <a:ext cx="292580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3500" b="1" spc="200">
                <a:solidFill>
                  <a:srgbClr val="002060"/>
                </a:solidFill>
                <a:effectLst>
                  <a:glow rad="88900">
                    <a:schemeClr val="bg1">
                      <a:alpha val="70000"/>
                    </a:schemeClr>
                  </a:glo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TW" altLang="en-US" sz="3000" dirty="0">
                <a:solidFill>
                  <a:schemeClr val="accent6">
                    <a:lumMod val="75000"/>
                  </a:schemeClr>
                </a:solidFill>
                <a:effectLst/>
              </a:rPr>
              <a:t>簡報人 </a:t>
            </a:r>
            <a:r>
              <a:rPr lang="zh-TW" altLang="en-US" sz="3000" dirty="0" smtClean="0">
                <a:solidFill>
                  <a:schemeClr val="accent6">
                    <a:lumMod val="75000"/>
                  </a:schemeClr>
                </a:solidFill>
                <a:effectLst/>
              </a:rPr>
              <a:t>劉哲源 </a:t>
            </a:r>
            <a:endParaRPr lang="zh-TW" altLang="en-US" sz="3000" dirty="0">
              <a:solidFill>
                <a:schemeClr val="accent6">
                  <a:lumMod val="75000"/>
                </a:schemeClr>
              </a:solidFill>
              <a:effectLst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B7C5B350-CA8D-417C-AB58-F730C11636C8}"/>
              </a:ext>
            </a:extLst>
          </p:cNvPr>
          <p:cNvSpPr txBox="1"/>
          <p:nvPr/>
        </p:nvSpPr>
        <p:spPr>
          <a:xfrm>
            <a:off x="176934" y="4725643"/>
            <a:ext cx="244169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 algn="r">
              <a:defRPr sz="3500" b="1" spc="200">
                <a:solidFill>
                  <a:srgbClr val="002060"/>
                </a:solidFill>
                <a:effectLst>
                  <a:glow rad="88900">
                    <a:schemeClr val="bg1">
                      <a:alpha val="70000"/>
                    </a:schemeClr>
                  </a:glo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pPr algn="l"/>
            <a:r>
              <a:rPr lang="zh-TW" altLang="en-US" sz="4000" spc="400" dirty="0">
                <a:solidFill>
                  <a:srgbClr val="0C8E85"/>
                </a:solidFill>
              </a:rPr>
              <a:t>繪圖教學</a:t>
            </a:r>
          </a:p>
        </p:txBody>
      </p:sp>
    </p:spTree>
    <p:extLst>
      <p:ext uri="{BB962C8B-B14F-4D97-AF65-F5344CB8AC3E}">
        <p14:creationId xmlns:p14="http://schemas.microsoft.com/office/powerpoint/2010/main" val="441330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94EAA5B3-6D4E-4F9D-A9B1-5E708C5FCCD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1039"/>
            <a:ext cx="10691813" cy="7558636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4252337" y="2820081"/>
            <a:ext cx="218713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8000" b="1" spc="200" dirty="0" smtClean="0">
                <a:solidFill>
                  <a:schemeClr val="bg1"/>
                </a:solidFill>
                <a:effectLst>
                  <a:glow rad="101600">
                    <a:schemeClr val="accent1">
                      <a:lumMod val="50000"/>
                      <a:alpha val="40000"/>
                    </a:schemeClr>
                  </a:glow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BYE</a:t>
            </a:r>
            <a:endParaRPr lang="zh-TW" altLang="zh-TW" sz="8000" b="1" spc="200" dirty="0">
              <a:solidFill>
                <a:schemeClr val="bg1"/>
              </a:solidFill>
              <a:effectLst>
                <a:glow rad="101600">
                  <a:schemeClr val="accent1">
                    <a:lumMod val="50000"/>
                    <a:alpha val="40000"/>
                  </a:schemeClr>
                </a:glow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61033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C7459DEB-DA94-436E-A328-E577BFC9132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519"/>
            <a:ext cx="4410635" cy="7558636"/>
          </a:xfrm>
          <a:prstGeom prst="rect">
            <a:avLst/>
          </a:prstGeom>
        </p:spPr>
      </p:pic>
      <p:sp>
        <p:nvSpPr>
          <p:cNvPr id="8" name="六邊形 7">
            <a:extLst>
              <a:ext uri="{FF2B5EF4-FFF2-40B4-BE49-F238E27FC236}">
                <a16:creationId xmlns:a16="http://schemas.microsoft.com/office/drawing/2014/main" id="{EC77AF4E-08A9-4A1D-984D-AD8BA2FB1147}"/>
              </a:ext>
            </a:extLst>
          </p:cNvPr>
          <p:cNvSpPr/>
          <p:nvPr/>
        </p:nvSpPr>
        <p:spPr>
          <a:xfrm>
            <a:off x="3528508" y="3614553"/>
            <a:ext cx="882127" cy="760454"/>
          </a:xfrm>
          <a:prstGeom prst="hexagon">
            <a:avLst/>
          </a:prstGeom>
          <a:solidFill>
            <a:schemeClr val="accent2">
              <a:lumMod val="75000"/>
            </a:schemeClr>
          </a:solidFill>
          <a:ln>
            <a:noFill/>
          </a:ln>
          <a:scene3d>
            <a:camera prst="isometricOffAxis1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01</a:t>
            </a:r>
            <a:endParaRPr lang="zh-TW" alt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50">
            <a:extLst>
              <a:ext uri="{FF2B5EF4-FFF2-40B4-BE49-F238E27FC236}">
                <a16:creationId xmlns:a16="http://schemas.microsoft.com/office/drawing/2014/main" id="{9BDE121C-EF9C-4143-B0CA-036E87CF9237}"/>
              </a:ext>
            </a:extLst>
          </p:cNvPr>
          <p:cNvSpPr txBox="1"/>
          <p:nvPr/>
        </p:nvSpPr>
        <p:spPr>
          <a:xfrm>
            <a:off x="4410635" y="3614553"/>
            <a:ext cx="46042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>
              <a:defRPr/>
            </a:pPr>
            <a:r>
              <a:rPr lang="zh-TW" altLang="en-US" sz="3600" b="1" kern="0" dirty="0" smtClean="0">
                <a:solidFill>
                  <a:schemeClr val="accent2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繪圖教學</a:t>
            </a:r>
            <a:endParaRPr lang="zh-TW" altLang="en-US" sz="3600" b="1" kern="0" dirty="0">
              <a:solidFill>
                <a:schemeClr val="accent2">
                  <a:lumMod val="7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lvl="0" defTabSz="914400">
              <a:defRPr/>
            </a:pPr>
            <a:endParaRPr lang="zh-TW" altLang="en-US" sz="3600" b="1" kern="0" dirty="0">
              <a:solidFill>
                <a:schemeClr val="accent1">
                  <a:lumMod val="7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91FE7EEA-2D63-46AD-8B56-BC405EE57150}"/>
              </a:ext>
            </a:extLst>
          </p:cNvPr>
          <p:cNvSpPr txBox="1"/>
          <p:nvPr/>
        </p:nvSpPr>
        <p:spPr>
          <a:xfrm>
            <a:off x="7284212" y="198558"/>
            <a:ext cx="2435282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8000" b="1" dirty="0">
                <a:gradFill>
                  <a:gsLst>
                    <a:gs pos="0">
                      <a:schemeClr val="bg2">
                        <a:lumMod val="50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2700000" scaled="0"/>
                </a:gradFill>
                <a:latin typeface="Microsoft YaHei" panose="020B0503020204020204" pitchFamily="34" charset="-122"/>
                <a:ea typeface="Microsoft YaHei" panose="020B0503020204020204" pitchFamily="34" charset="-122"/>
              </a:rPr>
              <a:t>目 </a:t>
            </a:r>
            <a:endParaRPr lang="en-US" altLang="zh-TW" sz="8000" b="1" dirty="0">
              <a:gradFill>
                <a:gsLst>
                  <a:gs pos="0">
                    <a:schemeClr val="bg2">
                      <a:lumMod val="50000"/>
                    </a:schemeClr>
                  </a:gs>
                  <a:gs pos="100000">
                    <a:schemeClr val="tx2">
                      <a:lumMod val="75000"/>
                    </a:schemeClr>
                  </a:gs>
                </a:gsLst>
                <a:lin ang="2700000" scaled="0"/>
              </a:gra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TW" altLang="en-US" sz="8000" b="1" dirty="0">
                <a:gradFill>
                  <a:gsLst>
                    <a:gs pos="0">
                      <a:schemeClr val="bg2">
                        <a:lumMod val="50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2700000" scaled="0"/>
                </a:gra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  錄</a:t>
            </a: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4873ED7E-9278-40BA-940C-6FF0148DCD05}"/>
              </a:ext>
            </a:extLst>
          </p:cNvPr>
          <p:cNvSpPr txBox="1"/>
          <p:nvPr/>
        </p:nvSpPr>
        <p:spPr>
          <a:xfrm>
            <a:off x="8325805" y="146090"/>
            <a:ext cx="2095574" cy="15542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95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Unicode MS" panose="020B0604020202020204" pitchFamily="34" charset="-120"/>
              </a:rPr>
              <a:t>I</a:t>
            </a:r>
            <a:r>
              <a:rPr lang="en-US" altLang="zh-TW" sz="4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Unicode MS" panose="020B0604020202020204" pitchFamily="34" charset="-120"/>
              </a:rPr>
              <a:t>NDEX</a:t>
            </a:r>
            <a:endParaRPr lang="zh-TW" altLang="en-US" sz="4000" b="1" dirty="0">
              <a:solidFill>
                <a:schemeClr val="tx2">
                  <a:lumMod val="60000"/>
                  <a:lumOff val="4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 Unicode MS" panose="020B060402020202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192953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B96A0E2C-2921-4308-8CBA-3E9B059D801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0691813" cy="7558636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D26901F8-D636-4234-89E9-9B08805772C8}"/>
              </a:ext>
            </a:extLst>
          </p:cNvPr>
          <p:cNvSpPr txBox="1"/>
          <p:nvPr/>
        </p:nvSpPr>
        <p:spPr>
          <a:xfrm rot="21229118">
            <a:off x="4905205" y="1515521"/>
            <a:ext cx="126348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0" b="1" dirty="0" smtClean="0">
                <a:solidFill>
                  <a:schemeClr val="bg1"/>
                </a:solidFill>
                <a:latin typeface="Agency FB" panose="020B0503020202020204" pitchFamily="34" charset="0"/>
              </a:rPr>
              <a:t>01</a:t>
            </a:r>
            <a:endParaRPr lang="zh-TW" altLang="en-US" sz="12000" b="1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109A08D-83FB-4B12-8FBF-9A1C8EA7AD1E}"/>
              </a:ext>
            </a:extLst>
          </p:cNvPr>
          <p:cNvSpPr/>
          <p:nvPr/>
        </p:nvSpPr>
        <p:spPr>
          <a:xfrm>
            <a:off x="6290805" y="3354413"/>
            <a:ext cx="283366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spc="200" dirty="0" smtClean="0">
                <a:solidFill>
                  <a:schemeClr val="accent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Python </a:t>
            </a:r>
            <a:r>
              <a:rPr lang="zh-TW" altLang="en-US" sz="3200" b="1" spc="200" dirty="0" smtClean="0">
                <a:solidFill>
                  <a:schemeClr val="accent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繪圖</a:t>
            </a:r>
            <a:endParaRPr lang="zh-TW" altLang="en-US" sz="3200" b="1" spc="200" dirty="0">
              <a:solidFill>
                <a:schemeClr val="accent2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39742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Python , NCL ,Ferret  </a:t>
            </a:r>
            <a:r>
              <a:rPr lang="zh-TW" altLang="en-US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比對</a:t>
            </a:r>
            <a:endParaRPr lang="zh-TW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652" y="2092058"/>
            <a:ext cx="3071336" cy="2594749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4"/>
          <a:srcRect t="7678"/>
          <a:stretch/>
        </p:blipFill>
        <p:spPr>
          <a:xfrm>
            <a:off x="3208988" y="2232794"/>
            <a:ext cx="3635814" cy="2313275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5"/>
          <a:srcRect l="7846" t="22779" r="8730" b="5678"/>
          <a:stretch/>
        </p:blipFill>
        <p:spPr>
          <a:xfrm>
            <a:off x="6685611" y="2111429"/>
            <a:ext cx="3299943" cy="2328357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550352" y="1189362"/>
            <a:ext cx="224593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Ferret</a:t>
            </a:r>
            <a:endParaRPr lang="zh-TW" altLang="en-U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3406118" y="1189362"/>
            <a:ext cx="267708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Python</a:t>
            </a:r>
            <a:endParaRPr lang="zh-TW" altLang="en-U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7668574" y="1188099"/>
            <a:ext cx="133402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5400" b="1" cap="none" spc="0" dirty="0" err="1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Ncl</a:t>
            </a:r>
            <a:endParaRPr lang="zh-TW" altLang="en-U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graphicFrame>
        <p:nvGraphicFramePr>
          <p:cNvPr id="11" name="表格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1368641"/>
              </p:ext>
            </p:extLst>
          </p:nvPr>
        </p:nvGraphicFramePr>
        <p:xfrm>
          <a:off x="403401" y="4648571"/>
          <a:ext cx="9725028" cy="25559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92994">
                  <a:extLst>
                    <a:ext uri="{9D8B030D-6E8A-4147-A177-3AD203B41FA5}">
                      <a16:colId xmlns:a16="http://schemas.microsoft.com/office/drawing/2014/main" val="1879692425"/>
                    </a:ext>
                  </a:extLst>
                </a:gridCol>
                <a:gridCol w="3169520">
                  <a:extLst>
                    <a:ext uri="{9D8B030D-6E8A-4147-A177-3AD203B41FA5}">
                      <a16:colId xmlns:a16="http://schemas.microsoft.com/office/drawing/2014/main" val="2958639509"/>
                    </a:ext>
                  </a:extLst>
                </a:gridCol>
                <a:gridCol w="2431257">
                  <a:extLst>
                    <a:ext uri="{9D8B030D-6E8A-4147-A177-3AD203B41FA5}">
                      <a16:colId xmlns:a16="http://schemas.microsoft.com/office/drawing/2014/main" val="3892877154"/>
                    </a:ext>
                  </a:extLst>
                </a:gridCol>
                <a:gridCol w="2431257">
                  <a:extLst>
                    <a:ext uri="{9D8B030D-6E8A-4147-A177-3AD203B41FA5}">
                      <a16:colId xmlns:a16="http://schemas.microsoft.com/office/drawing/2014/main" val="1339736831"/>
                    </a:ext>
                  </a:extLst>
                </a:gridCol>
              </a:tblGrid>
              <a:tr h="55545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b="1" dirty="0" smtClean="0"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項目</a:t>
                      </a:r>
                      <a:endParaRPr lang="zh-TW" altLang="en-US" sz="2000" b="1" dirty="0"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 smtClean="0"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Ferret</a:t>
                      </a:r>
                      <a:endParaRPr lang="zh-TW" altLang="en-US" sz="2000" b="1" dirty="0"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 smtClean="0"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Python</a:t>
                      </a:r>
                      <a:endParaRPr lang="zh-TW" altLang="en-US" sz="2000" b="1" dirty="0"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 err="1" smtClean="0"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Ncl</a:t>
                      </a:r>
                      <a:endParaRPr lang="zh-TW" altLang="en-US" sz="2000" b="1" dirty="0"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8176433"/>
                  </a:ext>
                </a:extLst>
              </a:tr>
              <a:tr h="439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 smtClean="0"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Code</a:t>
                      </a:r>
                      <a:r>
                        <a:rPr lang="zh-TW" altLang="en-US" sz="2000" dirty="0" smtClean="0"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長度</a:t>
                      </a:r>
                      <a:endParaRPr lang="zh-TW" altLang="en-US" sz="2000" dirty="0"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短</a:t>
                      </a:r>
                      <a:endParaRPr lang="zh-TW" altLang="en-US" sz="2000" dirty="0"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長</a:t>
                      </a:r>
                      <a:endParaRPr lang="zh-TW" altLang="en-US" sz="2000" dirty="0"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長</a:t>
                      </a:r>
                      <a:endParaRPr lang="zh-TW" altLang="en-US" sz="2000" dirty="0"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7833581"/>
                  </a:ext>
                </a:extLst>
              </a:tr>
              <a:tr h="55545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難易度</a:t>
                      </a:r>
                      <a:endParaRPr lang="zh-TW" altLang="en-US" sz="2000" dirty="0"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不好上手，變化性小</a:t>
                      </a:r>
                      <a:endParaRPr lang="zh-TW" altLang="en-US" sz="2000" dirty="0"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能改變很多</a:t>
                      </a:r>
                      <a:endParaRPr lang="zh-TW" altLang="en-US" sz="2000" dirty="0"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00794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000" dirty="0" smtClean="0"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能改變很多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5324481"/>
                  </a:ext>
                </a:extLst>
              </a:tr>
              <a:tr h="984553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後續處理</a:t>
                      </a:r>
                      <a:endParaRPr lang="zh-TW" altLang="en-US" sz="2000" dirty="0"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2000" dirty="0" smtClean="0"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普通計算可以速度很快，但不好上手，突然改變就不會寫</a:t>
                      </a:r>
                      <a:endParaRPr lang="zh-TW" altLang="en-US" sz="2000" dirty="0"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2000" dirty="0" smtClean="0"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中英文資料很多，計算或繪圖都很多</a:t>
                      </a:r>
                      <a:endParaRPr lang="zh-TW" altLang="en-US" sz="2000" dirty="0"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2000" dirty="0" smtClean="0"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英文資料居多</a:t>
                      </a:r>
                      <a:endParaRPr lang="zh-TW" altLang="en-US" sz="2000" dirty="0"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89821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1982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Python vs NCL </a:t>
            </a:r>
            <a:r>
              <a:rPr lang="zh-TW" altLang="en-US" dirty="0" smtClean="0"/>
              <a:t>差異比對</a:t>
            </a:r>
            <a:endParaRPr lang="zh-TW" altLang="en-US" dirty="0"/>
          </a:p>
        </p:txBody>
      </p:sp>
      <p:sp>
        <p:nvSpPr>
          <p:cNvPr id="2" name="矩形 1"/>
          <p:cNvSpPr/>
          <p:nvPr/>
        </p:nvSpPr>
        <p:spPr>
          <a:xfrm>
            <a:off x="251952" y="1732294"/>
            <a:ext cx="4946649" cy="3939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3"/>
          <a:srcRect t="13192" b="3436"/>
          <a:stretch/>
        </p:blipFill>
        <p:spPr>
          <a:xfrm>
            <a:off x="734605" y="1781543"/>
            <a:ext cx="3626780" cy="2389704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5312901" y="1781543"/>
            <a:ext cx="5343525" cy="393954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6218" y="1472827"/>
            <a:ext cx="4030253" cy="2551662"/>
          </a:xfrm>
          <a:prstGeom prst="rect">
            <a:avLst/>
          </a:prstGeom>
        </p:spPr>
      </p:pic>
      <p:graphicFrame>
        <p:nvGraphicFramePr>
          <p:cNvPr id="13" name="表格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832321"/>
              </p:ext>
            </p:extLst>
          </p:nvPr>
        </p:nvGraphicFramePr>
        <p:xfrm>
          <a:off x="628276" y="4333205"/>
          <a:ext cx="9369249" cy="28177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19657">
                  <a:extLst>
                    <a:ext uri="{9D8B030D-6E8A-4147-A177-3AD203B41FA5}">
                      <a16:colId xmlns:a16="http://schemas.microsoft.com/office/drawing/2014/main" val="1879692425"/>
                    </a:ext>
                  </a:extLst>
                </a:gridCol>
                <a:gridCol w="3474796">
                  <a:extLst>
                    <a:ext uri="{9D8B030D-6E8A-4147-A177-3AD203B41FA5}">
                      <a16:colId xmlns:a16="http://schemas.microsoft.com/office/drawing/2014/main" val="3892877154"/>
                    </a:ext>
                  </a:extLst>
                </a:gridCol>
                <a:gridCol w="3474796">
                  <a:extLst>
                    <a:ext uri="{9D8B030D-6E8A-4147-A177-3AD203B41FA5}">
                      <a16:colId xmlns:a16="http://schemas.microsoft.com/office/drawing/2014/main" val="1339736831"/>
                    </a:ext>
                  </a:extLst>
                </a:gridCol>
              </a:tblGrid>
              <a:tr h="55545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b="1" dirty="0" smtClean="0"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項目</a:t>
                      </a:r>
                      <a:endParaRPr lang="zh-TW" altLang="en-US" sz="2000" b="1" dirty="0"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 smtClean="0"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Python</a:t>
                      </a:r>
                      <a:endParaRPr lang="zh-TW" altLang="en-US" sz="2000" b="1" dirty="0"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 err="1" smtClean="0"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Ncl</a:t>
                      </a:r>
                      <a:endParaRPr lang="zh-TW" altLang="en-US" sz="2000" b="1" dirty="0"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8176433"/>
                  </a:ext>
                </a:extLst>
              </a:tr>
              <a:tr h="439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 err="1" smtClean="0"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colormap</a:t>
                      </a:r>
                      <a:endParaRPr lang="zh-TW" altLang="en-US" sz="2000" dirty="0"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目前較少，可能需要再查詢仔細一點，</a:t>
                      </a:r>
                      <a:r>
                        <a:rPr lang="en-US" altLang="zh-TW" sz="2000" dirty="0" smtClean="0"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hlinkClick r:id="rId5"/>
                        </a:rPr>
                        <a:t>www</a:t>
                      </a:r>
                      <a:endParaRPr lang="zh-TW" altLang="en-US" sz="2000" dirty="0"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資源多</a:t>
                      </a:r>
                      <a:endParaRPr lang="en-US" altLang="zh-TW" sz="2000" dirty="0" smtClean="0"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  <a:p>
                      <a:pPr algn="ctr"/>
                      <a:r>
                        <a:rPr lang="en-US" altLang="zh-TW" sz="2000" dirty="0" smtClean="0"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hlinkClick r:id="rId6"/>
                        </a:rPr>
                        <a:t>www</a:t>
                      </a:r>
                      <a:endParaRPr lang="zh-TW" altLang="en-US" sz="2000" dirty="0"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7833581"/>
                  </a:ext>
                </a:extLst>
              </a:tr>
              <a:tr h="55545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電腦作業</a:t>
                      </a:r>
                      <a:endParaRPr lang="zh-TW" altLang="en-US" sz="2000" dirty="0"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可以安裝在</a:t>
                      </a:r>
                      <a:r>
                        <a:rPr lang="en-US" altLang="zh-TW" sz="2000" dirty="0" smtClean="0"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window</a:t>
                      </a:r>
                      <a:r>
                        <a:rPr lang="zh-TW" altLang="en-US" sz="2000" dirty="0" smtClean="0"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上先測試</a:t>
                      </a:r>
                      <a:endParaRPr lang="zh-TW" altLang="en-US" sz="2000" dirty="0"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00794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000" dirty="0" smtClean="0"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大多在</a:t>
                      </a:r>
                      <a:r>
                        <a:rPr lang="en-US" altLang="zh-TW" sz="2000" dirty="0" err="1" smtClean="0"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linux</a:t>
                      </a:r>
                      <a:r>
                        <a:rPr lang="zh-TW" altLang="en-US" sz="2000" dirty="0" smtClean="0"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上作業</a:t>
                      </a:r>
                      <a:endParaRPr lang="en-US" altLang="zh-TW" sz="2000" dirty="0" smtClean="0"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5324481"/>
                  </a:ext>
                </a:extLst>
              </a:tr>
              <a:tr h="55545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後續對我的難易度</a:t>
                      </a:r>
                      <a:endParaRPr lang="zh-TW" altLang="en-US" sz="2000" dirty="0"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計算部分還可以，</a:t>
                      </a:r>
                      <a:endParaRPr lang="en-US" altLang="zh-TW" sz="2000" dirty="0" smtClean="0"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  <a:p>
                      <a:pPr algn="ctr"/>
                      <a:r>
                        <a:rPr lang="zh-TW" altLang="en-US" sz="2000" dirty="0" smtClean="0"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如果研究剖面繪圖目前還須研究</a:t>
                      </a:r>
                      <a:endParaRPr lang="zh-TW" altLang="en-US" sz="2000" dirty="0"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00794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000" dirty="0" smtClean="0"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計算部分需研究，如果研究剖面繪圖目前還須研究</a:t>
                      </a:r>
                      <a:endParaRPr lang="en-US" altLang="zh-TW" sz="2000" dirty="0" smtClean="0"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7162633"/>
                  </a:ext>
                </a:extLst>
              </a:tr>
            </a:tbl>
          </a:graphicData>
        </a:graphic>
      </p:graphicFrame>
      <p:sp>
        <p:nvSpPr>
          <p:cNvPr id="14" name="矩形 13"/>
          <p:cNvSpPr/>
          <p:nvPr/>
        </p:nvSpPr>
        <p:spPr>
          <a:xfrm>
            <a:off x="-129085" y="957016"/>
            <a:ext cx="267708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Python</a:t>
            </a:r>
            <a:endParaRPr lang="zh-TW" altLang="en-U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4982198" y="1011162"/>
            <a:ext cx="133402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5400" b="1" cap="none" spc="0" dirty="0" err="1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Ncl</a:t>
            </a:r>
            <a:endParaRPr lang="zh-TW" altLang="en-U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96156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Python </a:t>
            </a:r>
            <a:r>
              <a:rPr lang="zh-TW" altLang="en-US" dirty="0" smtClean="0"/>
              <a:t>需求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68AB9-7095-4804-BE0D-527563067091}" type="slidenum">
              <a:rPr lang="zh-TW" altLang="en-US" smtClean="0"/>
              <a:pPr/>
              <a:t>5</a:t>
            </a:fld>
            <a:endParaRPr lang="zh-TW" altLang="en-US" dirty="0"/>
          </a:p>
        </p:txBody>
      </p:sp>
      <p:grpSp>
        <p:nvGrpSpPr>
          <p:cNvPr id="8" name="群組 7"/>
          <p:cNvGrpSpPr/>
          <p:nvPr/>
        </p:nvGrpSpPr>
        <p:grpSpPr>
          <a:xfrm>
            <a:off x="137652" y="1757480"/>
            <a:ext cx="2679836" cy="2452569"/>
            <a:chOff x="1013952" y="2186106"/>
            <a:chExt cx="2022649" cy="2404944"/>
          </a:xfrm>
        </p:grpSpPr>
        <p:sp>
          <p:nvSpPr>
            <p:cNvPr id="6" name="圓角矩形 5"/>
            <p:cNvSpPr/>
            <p:nvPr/>
          </p:nvSpPr>
          <p:spPr>
            <a:xfrm>
              <a:off x="1013952" y="2186106"/>
              <a:ext cx="1885950" cy="2404944"/>
            </a:xfrm>
            <a:prstGeom prst="round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" name="文字方塊 4"/>
            <p:cNvSpPr txBox="1"/>
            <p:nvPr/>
          </p:nvSpPr>
          <p:spPr>
            <a:xfrm>
              <a:off x="1252138" y="2391414"/>
              <a:ext cx="1784463" cy="20159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342900" indent="-342900">
                <a:lnSpc>
                  <a:spcPts val="3000"/>
                </a:lnSpc>
                <a:buFont typeface="Wingdings" panose="05000000000000000000" pitchFamily="2" charset="2"/>
                <a:buChar char="Ø"/>
              </a:pPr>
              <a:r>
                <a:rPr lang="en-US" altLang="zh-TW" dirty="0" err="1" smtClean="0">
                  <a:solidFill>
                    <a:schemeClr val="bg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Numpy</a:t>
              </a:r>
              <a:endParaRPr lang="en-US" altLang="zh-TW" dirty="0" smtClean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marL="342900" indent="-342900">
                <a:lnSpc>
                  <a:spcPts val="3000"/>
                </a:lnSpc>
                <a:buFont typeface="Wingdings" panose="05000000000000000000" pitchFamily="2" charset="2"/>
                <a:buChar char="Ø"/>
              </a:pPr>
              <a:r>
                <a:rPr lang="en-US" altLang="zh-TW" dirty="0" smtClean="0">
                  <a:solidFill>
                    <a:schemeClr val="bg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Pandas</a:t>
              </a:r>
            </a:p>
            <a:p>
              <a:pPr marL="342900" indent="-342900">
                <a:lnSpc>
                  <a:spcPts val="3000"/>
                </a:lnSpc>
                <a:buFont typeface="Wingdings" panose="05000000000000000000" pitchFamily="2" charset="2"/>
                <a:buChar char="Ø"/>
              </a:pPr>
              <a:r>
                <a:rPr lang="en-US" altLang="zh-TW" dirty="0" err="1" smtClean="0">
                  <a:solidFill>
                    <a:schemeClr val="bg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Matplotlib</a:t>
              </a:r>
              <a:endParaRPr lang="en-US" altLang="zh-TW" dirty="0" smtClean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marL="342900" indent="-342900">
                <a:lnSpc>
                  <a:spcPts val="3000"/>
                </a:lnSpc>
                <a:buFont typeface="Wingdings" panose="05000000000000000000" pitchFamily="2" charset="2"/>
                <a:buChar char="Ø"/>
              </a:pPr>
              <a:r>
                <a:rPr lang="en-US" altLang="zh-TW" dirty="0" smtClean="0">
                  <a:solidFill>
                    <a:schemeClr val="bg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netCDF4</a:t>
              </a:r>
            </a:p>
            <a:p>
              <a:pPr marL="342900" indent="-342900">
                <a:lnSpc>
                  <a:spcPts val="3000"/>
                </a:lnSpc>
                <a:buFont typeface="Wingdings" panose="05000000000000000000" pitchFamily="2" charset="2"/>
                <a:buChar char="Ø"/>
              </a:pPr>
              <a:r>
                <a:rPr lang="en-US" altLang="zh-TW" dirty="0" err="1" smtClean="0">
                  <a:solidFill>
                    <a:schemeClr val="bg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Basemap</a:t>
              </a:r>
              <a:endParaRPr lang="zh-TW" altLang="en-US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7" name="矩形 6"/>
          <p:cNvSpPr/>
          <p:nvPr/>
        </p:nvSpPr>
        <p:spPr>
          <a:xfrm>
            <a:off x="137652" y="1111150"/>
            <a:ext cx="2679836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36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Python Lib</a:t>
            </a:r>
            <a:endParaRPr lang="zh-TW" altLang="en-US" sz="36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2817488" y="2422273"/>
            <a:ext cx="7088512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import numpy as np</a:t>
            </a:r>
          </a:p>
          <a:p>
            <a:r>
              <a:rPr lang="zh-TW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import pandas as  pd</a:t>
            </a:r>
          </a:p>
          <a:p>
            <a:r>
              <a:rPr lang="zh-TW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from netCDF4 import Dataset</a:t>
            </a:r>
          </a:p>
          <a:p>
            <a:r>
              <a:rPr lang="zh-TW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import matplotlib.pyplot as plt</a:t>
            </a:r>
          </a:p>
          <a:p>
            <a:r>
              <a:rPr lang="zh-TW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from mpl_toolkits.basemap import Basemap</a:t>
            </a:r>
          </a:p>
        </p:txBody>
      </p:sp>
      <p:sp>
        <p:nvSpPr>
          <p:cNvPr id="18" name="矩形 17"/>
          <p:cNvSpPr/>
          <p:nvPr/>
        </p:nvSpPr>
        <p:spPr>
          <a:xfrm>
            <a:off x="2636374" y="2019289"/>
            <a:ext cx="144126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20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引入</a:t>
            </a:r>
            <a:r>
              <a:rPr lang="en-US" altLang="zh-TW" sz="20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lib</a:t>
            </a:r>
            <a:endParaRPr lang="zh-TW" altLang="en-US" sz="20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2817488" y="4802515"/>
            <a:ext cx="5343525" cy="220368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TW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data=Dataset("hycomRe201201.nc"</a:t>
            </a:r>
            <a:r>
              <a:rPr lang="zh-TW" altLang="en-US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)</a:t>
            </a:r>
            <a:endParaRPr lang="en-US" altLang="zh-TW" dirty="0" smtClean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en-US" altLang="zh-TW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print(data) #</a:t>
            </a:r>
            <a:r>
              <a:rPr lang="zh-TW" altLang="en-US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可以看屬性</a:t>
            </a:r>
            <a:endParaRPr lang="en-US" altLang="zh-TW" dirty="0" smtClean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endParaRPr lang="en-US" altLang="zh-TW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endParaRPr lang="zh-TW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zh-TW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lon=data.variables['LON'][:]</a:t>
            </a:r>
          </a:p>
          <a:p>
            <a:r>
              <a:rPr lang="zh-TW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lat=data.variables['LAT'][:]</a:t>
            </a:r>
          </a:p>
          <a:p>
            <a:r>
              <a:rPr lang="zh-TW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temp=data.variables['WATER_TEMP'][0,0,:,:]</a:t>
            </a:r>
          </a:p>
        </p:txBody>
      </p:sp>
      <p:sp>
        <p:nvSpPr>
          <p:cNvPr id="20" name="矩形 19"/>
          <p:cNvSpPr/>
          <p:nvPr/>
        </p:nvSpPr>
        <p:spPr>
          <a:xfrm>
            <a:off x="2636374" y="4408112"/>
            <a:ext cx="144126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20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使用</a:t>
            </a:r>
            <a:r>
              <a:rPr lang="en-US" altLang="zh-TW" sz="2000" b="1" dirty="0" err="1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nc</a:t>
            </a:r>
            <a:r>
              <a:rPr lang="zh-TW" altLang="en-US" sz="20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檔</a:t>
            </a:r>
            <a:endParaRPr lang="zh-TW" altLang="en-US" sz="20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2636374" y="5639262"/>
            <a:ext cx="243092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20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將</a:t>
            </a:r>
            <a:r>
              <a:rPr lang="en-US" altLang="zh-TW" sz="2000" b="1" dirty="0" err="1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nc</a:t>
            </a:r>
            <a:r>
              <a:rPr lang="zh-TW" altLang="en-US" sz="20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檔資料抓出</a:t>
            </a:r>
            <a:endParaRPr lang="zh-TW" altLang="en-US" sz="20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2817488" y="1591233"/>
            <a:ext cx="2265748" cy="393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放入</a:t>
            </a:r>
            <a:r>
              <a:rPr lang="en-US" altLang="zh-TW" dirty="0" smtClean="0"/>
              <a:t>OCM</a:t>
            </a:r>
            <a:r>
              <a:rPr lang="zh-TW" altLang="en-US" dirty="0" smtClean="0"/>
              <a:t>裡面</a:t>
            </a:r>
            <a:r>
              <a:rPr lang="en-US" altLang="zh-TW" dirty="0" smtClean="0"/>
              <a:t>fill.py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01616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Python </a:t>
            </a:r>
            <a:r>
              <a:rPr lang="zh-TW" altLang="en-US" dirty="0" smtClean="0"/>
              <a:t>需求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68AB9-7095-4804-BE0D-527563067091}" type="slidenum">
              <a:rPr lang="zh-TW" altLang="en-US" smtClean="0"/>
              <a:pPr/>
              <a:t>6</a:t>
            </a:fld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137652" y="1949105"/>
            <a:ext cx="7706964" cy="19020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fig = plt.figure(</a:t>
            </a:r>
            <a:r>
              <a:rPr lang="zh-TW" altLang="en-US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)</a:t>
            </a:r>
            <a:endParaRPr lang="en-US" altLang="zh-TW" dirty="0" smtClean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endParaRPr lang="en-US" altLang="zh-TW" dirty="0" smtClean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endParaRPr lang="zh-TW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zh-TW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#  resolution ='l' is ok , nor use 'h' will work sloyly</a:t>
            </a:r>
          </a:p>
          <a:p>
            <a:r>
              <a:rPr lang="zh-TW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m=Basemap(projection='merc',llcrnrlat=21,urcrnrlat=26,\</a:t>
            </a:r>
          </a:p>
          <a:p>
            <a:r>
              <a:rPr lang="zh-TW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           llcrnrlon=115,urcrnrlon=123,resolution='l')</a:t>
            </a:r>
          </a:p>
        </p:txBody>
      </p:sp>
      <p:sp>
        <p:nvSpPr>
          <p:cNvPr id="14" name="矩形 13"/>
          <p:cNvSpPr/>
          <p:nvPr/>
        </p:nvSpPr>
        <p:spPr>
          <a:xfrm>
            <a:off x="0" y="1548995"/>
            <a:ext cx="144126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20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出圖設定</a:t>
            </a:r>
            <a:endParaRPr lang="zh-TW" altLang="en-US" sz="20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-754744" y="2246928"/>
            <a:ext cx="320765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20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設定位置 </a:t>
            </a:r>
            <a:endParaRPr lang="en-US" altLang="zh-TW" sz="2000" b="1" dirty="0" smtClean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/>
            <a:r>
              <a:rPr lang="zh-TW" altLang="en-US" sz="20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畫圖的經緯度</a:t>
            </a:r>
            <a:endParaRPr lang="zh-TW" altLang="en-US" sz="20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37652" y="4251274"/>
            <a:ext cx="6877051" cy="9971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#set fig size</a:t>
            </a:r>
          </a:p>
          <a:p>
            <a:r>
              <a:rPr lang="zh-TW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fig.set_size_inches(15, 8, forward=True)</a:t>
            </a:r>
          </a:p>
          <a:p>
            <a:r>
              <a:rPr lang="zh-TW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ax = plt.gca()</a:t>
            </a:r>
          </a:p>
        </p:txBody>
      </p:sp>
      <p:sp>
        <p:nvSpPr>
          <p:cNvPr id="17" name="矩形 16"/>
          <p:cNvSpPr/>
          <p:nvPr/>
        </p:nvSpPr>
        <p:spPr>
          <a:xfrm>
            <a:off x="-181431" y="3851164"/>
            <a:ext cx="206102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20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設定圖片大小</a:t>
            </a:r>
            <a:endParaRPr lang="zh-TW" altLang="en-US" sz="20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37652" y="5648580"/>
            <a:ext cx="5343525" cy="6955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TW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# need to 2D due to data is 2D</a:t>
            </a:r>
          </a:p>
          <a:p>
            <a:r>
              <a:rPr lang="zh-TW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x,y=np.meshgrid(lon,lat)</a:t>
            </a:r>
          </a:p>
        </p:txBody>
      </p:sp>
      <p:sp>
        <p:nvSpPr>
          <p:cNvPr id="22" name="矩形 21"/>
          <p:cNvSpPr/>
          <p:nvPr/>
        </p:nvSpPr>
        <p:spPr>
          <a:xfrm>
            <a:off x="-174174" y="5295336"/>
            <a:ext cx="343988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20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將資料做轉換   </a:t>
            </a:r>
            <a:r>
              <a:rPr lang="en-US" altLang="zh-TW" sz="20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2D</a:t>
            </a:r>
            <a:r>
              <a:rPr lang="zh-TW" altLang="en-US" sz="20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屬性</a:t>
            </a:r>
            <a:endParaRPr lang="zh-TW" altLang="en-US" sz="20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33700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1749050"/>
            <a:ext cx="12287250" cy="52198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zh-TW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zh-TW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#contour  mk linspace to adjust,  cmap is color to choose , extebd is the colorbar extend  ,cmap='rainbow'</a:t>
            </a:r>
          </a:p>
          <a:p>
            <a:r>
              <a:rPr lang="zh-TW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cs=m.contourf(x,y,temp, np.linspace(15,25,21) ,extend='both',cmap='rainbow'  ,latlon=True</a:t>
            </a:r>
            <a:r>
              <a:rPr lang="zh-TW" altLang="en-US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)</a:t>
            </a:r>
            <a:endParaRPr lang="en-US" altLang="zh-TW" dirty="0" smtClean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endParaRPr lang="en-US" altLang="zh-TW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endParaRPr lang="zh-TW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zh-TW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#color bar  pad is distance in colobar to pic</a:t>
            </a:r>
          </a:p>
          <a:p>
            <a:r>
              <a:rPr lang="zh-TW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cbar = m.colorbar(cs, location='right', pad="10%"</a:t>
            </a:r>
            <a:r>
              <a:rPr lang="zh-TW" altLang="en-US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)</a:t>
            </a:r>
            <a:endParaRPr lang="en-US" altLang="zh-TW" dirty="0" smtClean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endParaRPr lang="en-US" altLang="zh-TW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endParaRPr lang="zh-TW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zh-TW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#set fontsize in color bar </a:t>
            </a:r>
          </a:p>
          <a:p>
            <a:r>
              <a:rPr lang="zh-TW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cbar.ax.tick_params(labelsize=20</a:t>
            </a:r>
            <a:r>
              <a:rPr lang="zh-TW" altLang="en-US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)</a:t>
            </a:r>
            <a:endParaRPr lang="en-US" altLang="zh-TW" dirty="0" smtClean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endParaRPr lang="en-US" altLang="zh-TW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endParaRPr lang="zh-TW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zh-TW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#draw land and costline</a:t>
            </a:r>
          </a:p>
          <a:p>
            <a:r>
              <a:rPr lang="zh-TW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m.drawcoastlines()</a:t>
            </a:r>
          </a:p>
          <a:p>
            <a:r>
              <a:rPr lang="zh-TW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m.fillcontinents(color='gray',lake_color='gray')</a:t>
            </a: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Python </a:t>
            </a:r>
            <a:r>
              <a:rPr lang="zh-TW" altLang="en-US" dirty="0" smtClean="0"/>
              <a:t>需求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68AB9-7095-4804-BE0D-527563067091}" type="slidenum">
              <a:rPr lang="zh-TW" altLang="en-US" smtClean="0"/>
              <a:pPr/>
              <a:t>7</a:t>
            </a:fld>
            <a:endParaRPr lang="zh-TW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137652" y="1395107"/>
            <a:ext cx="608572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20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畫圖設定     </a:t>
            </a:r>
            <a:r>
              <a:rPr lang="en-US" altLang="zh-TW" sz="20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extend</a:t>
            </a:r>
            <a:r>
              <a:rPr lang="zh-TW" altLang="en-US" sz="20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為延伸不用的話超出直不會畫圖，</a:t>
            </a:r>
            <a:r>
              <a:rPr lang="en-US" altLang="zh-TW" sz="2000" b="1" dirty="0" err="1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cmap</a:t>
            </a:r>
            <a:r>
              <a:rPr lang="zh-TW" altLang="en-US" sz="20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為畫圖的調色盤</a:t>
            </a:r>
            <a:endParaRPr lang="zh-TW" altLang="en-US" sz="20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-570068" y="3233069"/>
            <a:ext cx="320765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20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設定</a:t>
            </a:r>
            <a:r>
              <a:rPr lang="en-US" altLang="zh-TW" sz="20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color</a:t>
            </a:r>
            <a:r>
              <a:rPr lang="zh-TW" altLang="en-US" sz="20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的位置</a:t>
            </a:r>
            <a:endParaRPr lang="zh-TW" altLang="en-US" sz="20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-174174" y="4389169"/>
            <a:ext cx="281176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2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設定</a:t>
            </a:r>
            <a:r>
              <a:rPr lang="en-US" altLang="zh-TW" sz="2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color</a:t>
            </a:r>
            <a:r>
              <a:rPr lang="zh-TW" altLang="en-US" sz="20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的字</a:t>
            </a:r>
            <a:r>
              <a:rPr lang="zh-TW" altLang="en-US" sz="2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大</a:t>
            </a:r>
            <a:r>
              <a:rPr lang="zh-TW" altLang="en-US" sz="20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小</a:t>
            </a:r>
            <a:endParaRPr lang="zh-TW" altLang="en-US" sz="20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-469745" y="5586212"/>
            <a:ext cx="343988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20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加上岸線及陸上顏色</a:t>
            </a:r>
            <a:endParaRPr lang="zh-TW" altLang="en-US" sz="20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45216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2102993"/>
            <a:ext cx="10561387" cy="49182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</a:p>
          <a:p>
            <a:r>
              <a:rPr lang="zh-TW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#make ylabel</a:t>
            </a:r>
          </a:p>
          <a:p>
            <a:r>
              <a:rPr lang="zh-TW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m.drawparallels(np.arange(21,27,1),labels=[1,1,0,0],fontsize=20, linewidth=0.0</a:t>
            </a:r>
            <a:r>
              <a:rPr lang="zh-TW" altLang="en-US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)</a:t>
            </a:r>
            <a:endParaRPr lang="en-US" altLang="zh-TW" dirty="0" smtClean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endParaRPr lang="en-US" altLang="zh-TW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endParaRPr lang="zh-TW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zh-TW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#make xlabel</a:t>
            </a:r>
          </a:p>
          <a:p>
            <a:r>
              <a:rPr lang="zh-TW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m.drawmeridians(np.arange(116,124,2),labels=[0,0,0,1],fontsize=20, linewidth=0.0</a:t>
            </a:r>
            <a:r>
              <a:rPr lang="zh-TW" altLang="en-US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)</a:t>
            </a:r>
            <a:endParaRPr lang="en-US" altLang="zh-TW" dirty="0" smtClean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endParaRPr lang="en-US" altLang="zh-TW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endParaRPr lang="zh-TW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zh-TW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#title</a:t>
            </a:r>
          </a:p>
          <a:p>
            <a:r>
              <a:rPr lang="zh-TW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plt.title('SST  ',fontsize=30,weight='bold')  </a:t>
            </a:r>
            <a:endParaRPr lang="en-US" altLang="zh-TW" dirty="0" smtClean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endParaRPr lang="en-US" altLang="zh-TW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endParaRPr lang="zh-TW" altLang="en-US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zh-TW" altLang="en-US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       </a:t>
            </a:r>
          </a:p>
          <a:p>
            <a:r>
              <a:rPr lang="zh-TW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plt.xlabel('Longitude',fontsize=30, labelpad=35)</a:t>
            </a:r>
          </a:p>
          <a:p>
            <a:r>
              <a:rPr lang="zh-TW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plt.ylabel('Latitude',fontsize=30,  labelpad=55)</a:t>
            </a: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Python </a:t>
            </a:r>
            <a:r>
              <a:rPr lang="zh-TW" altLang="en-US" dirty="0" smtClean="0"/>
              <a:t>需求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68AB9-7095-4804-BE0D-527563067091}" type="slidenum">
              <a:rPr lang="zh-TW" altLang="en-US" smtClean="0"/>
              <a:pPr/>
              <a:t>8</a:t>
            </a:fld>
            <a:endParaRPr lang="zh-TW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-728622" y="1923081"/>
            <a:ext cx="608572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20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設定</a:t>
            </a:r>
            <a:r>
              <a:rPr lang="en-US" altLang="zh-TW" sz="20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X</a:t>
            </a:r>
            <a:r>
              <a:rPr lang="zh-TW" altLang="en-US" sz="20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軸 經度的資料 大小範圍 字體大小 </a:t>
            </a:r>
            <a:endParaRPr lang="zh-TW" altLang="en-US" sz="20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-570068" y="3233069"/>
            <a:ext cx="577733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20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設定</a:t>
            </a:r>
            <a:r>
              <a:rPr lang="en-US" altLang="zh-TW" sz="20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Y</a:t>
            </a:r>
            <a:r>
              <a:rPr lang="zh-TW" altLang="en-US" sz="20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軸 緯度的</a:t>
            </a:r>
            <a:r>
              <a:rPr lang="zh-TW" altLang="en-US" sz="2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資料 大小範圍 字體大小 </a:t>
            </a:r>
          </a:p>
        </p:txBody>
      </p:sp>
      <p:sp>
        <p:nvSpPr>
          <p:cNvPr id="17" name="矩形 16"/>
          <p:cNvSpPr/>
          <p:nvPr/>
        </p:nvSpPr>
        <p:spPr>
          <a:xfrm>
            <a:off x="-838317" y="4431081"/>
            <a:ext cx="281176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20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設定標題</a:t>
            </a:r>
            <a:endParaRPr lang="zh-TW" altLang="en-US" sz="20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-838317" y="5981962"/>
            <a:ext cx="343988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20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設定 </a:t>
            </a:r>
            <a:r>
              <a:rPr lang="en-US" altLang="zh-TW" sz="20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XY</a:t>
            </a:r>
            <a:r>
              <a:rPr lang="zh-TW" altLang="en-US" sz="20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標題</a:t>
            </a:r>
            <a:endParaRPr lang="zh-TW" altLang="en-US" sz="20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33588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中庸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Office 佈景主題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3913</TotalTime>
  <Words>655</Words>
  <Application>Microsoft Office PowerPoint</Application>
  <PresentationFormat>自訂</PresentationFormat>
  <Paragraphs>140</Paragraphs>
  <Slides>10</Slides>
  <Notes>6</Notes>
  <HiddenSlides>0</HiddenSlides>
  <MMClips>0</MMClips>
  <ScaleCrop>false</ScaleCrop>
  <HeadingPairs>
    <vt:vector size="6" baseType="variant">
      <vt:variant>
        <vt:lpstr>使用字型</vt:lpstr>
      </vt:variant>
      <vt:variant>
        <vt:i4>10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10</vt:i4>
      </vt:variant>
    </vt:vector>
  </HeadingPairs>
  <TitlesOfParts>
    <vt:vector size="21" baseType="lpstr">
      <vt:lpstr>Arial Unicode MS</vt:lpstr>
      <vt:lpstr>Microsoft YaHei</vt:lpstr>
      <vt:lpstr>Microsoft YaHei</vt:lpstr>
      <vt:lpstr>Microsoft YaHei UI</vt:lpstr>
      <vt:lpstr>新細明體</vt:lpstr>
      <vt:lpstr>Agency FB</vt:lpstr>
      <vt:lpstr>Arial</vt:lpstr>
      <vt:lpstr>Calibri</vt:lpstr>
      <vt:lpstr>Calibri Light</vt:lpstr>
      <vt:lpstr>Wingdings</vt:lpstr>
      <vt:lpstr>Office 佈景主題</vt:lpstr>
      <vt:lpstr>PowerPoint 簡報</vt:lpstr>
      <vt:lpstr>PowerPoint 簡報</vt:lpstr>
      <vt:lpstr>PowerPoint 簡報</vt:lpstr>
      <vt:lpstr>Python , NCL ,Ferret  比對</vt:lpstr>
      <vt:lpstr>Python vs NCL 差異比對</vt:lpstr>
      <vt:lpstr>Python 需求</vt:lpstr>
      <vt:lpstr>Python 需求</vt:lpstr>
      <vt:lpstr>Python 需求</vt:lpstr>
      <vt:lpstr>Python 需求</vt:lpstr>
      <vt:lpstr>PowerPoint 簡報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Tsai, Chih Chieh Una</dc:creator>
  <cp:lastModifiedBy>kango</cp:lastModifiedBy>
  <cp:revision>385</cp:revision>
  <cp:lastPrinted>2017-11-30T11:39:05Z</cp:lastPrinted>
  <dcterms:created xsi:type="dcterms:W3CDTF">2017-09-21T08:32:43Z</dcterms:created>
  <dcterms:modified xsi:type="dcterms:W3CDTF">2018-06-05T03:09:50Z</dcterms:modified>
</cp:coreProperties>
</file>